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9" r:id="rId1"/>
    <p:sldMasterId id="2147483776" r:id="rId2"/>
  </p:sldMasterIdLst>
  <p:notesMasterIdLst>
    <p:notesMasterId r:id="rId33"/>
  </p:notesMasterIdLst>
  <p:sldIdLst>
    <p:sldId id="256" r:id="rId3"/>
    <p:sldId id="257" r:id="rId4"/>
    <p:sldId id="274" r:id="rId5"/>
    <p:sldId id="275" r:id="rId6"/>
    <p:sldId id="276" r:id="rId7"/>
    <p:sldId id="258" r:id="rId8"/>
    <p:sldId id="259" r:id="rId9"/>
    <p:sldId id="279" r:id="rId10"/>
    <p:sldId id="260" r:id="rId11"/>
    <p:sldId id="261" r:id="rId12"/>
    <p:sldId id="262" r:id="rId13"/>
    <p:sldId id="263" r:id="rId14"/>
    <p:sldId id="264" r:id="rId15"/>
    <p:sldId id="278" r:id="rId16"/>
    <p:sldId id="265" r:id="rId17"/>
    <p:sldId id="277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49" d="100"/>
          <a:sy n="49" d="100"/>
        </p:scale>
        <p:origin x="7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78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41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3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67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05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87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35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14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222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83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6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7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02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63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73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359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24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4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3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864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987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0519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42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5678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592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859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1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226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537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027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10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332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4484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335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199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2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622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1349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11824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3283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854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0018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8266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6068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864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076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896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89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203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768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endParaRPr lang="ru-RU" sz="1400" smtClean="0"/>
          </a:p>
          <a:p>
            <a:pPr lvl="1"/>
            <a:endParaRPr lang="ru-RU" smtClean="0"/>
          </a:p>
          <a:p>
            <a:pPr lvl="2"/>
            <a:endParaRPr lang="ru-RU" smtClean="0"/>
          </a:p>
          <a:p>
            <a:pPr lvl="3"/>
            <a:endParaRPr lang="ru-RU" smtClean="0"/>
          </a:p>
          <a:p>
            <a:pPr lvl="4"/>
            <a:endParaRPr lang="ru-RU" smtClean="0"/>
          </a:p>
          <a:p>
            <a:pPr lvl="5"/>
            <a:endParaRPr lang="ru-RU" smtClean="0"/>
          </a:p>
          <a:p>
            <a:pPr lvl="6"/>
            <a:endParaRPr lang="ru-RU" smtClean="0"/>
          </a:p>
          <a:p>
            <a:pPr lvl="7"/>
            <a:endParaRPr lang="ru-RU" smtClean="0"/>
          </a:p>
          <a:p>
            <a:pPr lvl="8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825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4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1752600" y="76201"/>
            <a:ext cx="8686800" cy="118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en" sz="2800" b="1" i="1" dirty="0" smtClean="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800" b="1" i="1" dirty="0" smtClean="0">
                <a:solidFill>
                  <a:schemeClr val="accent2"/>
                </a:solidFill>
              </a:rPr>
              <a:t>Получение </a:t>
            </a:r>
            <a:r>
              <a:rPr lang="en" sz="2800" b="1" i="1" dirty="0">
                <a:solidFill>
                  <a:schemeClr val="accent2"/>
                </a:solidFill>
              </a:rPr>
              <a:t>аксонометрических проекций. 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752600" y="1772816"/>
            <a:ext cx="8802686" cy="5085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u="sng" dirty="0">
                <a:solidFill>
                  <a:schemeClr val="dk1"/>
                </a:solidFill>
              </a:rPr>
              <a:t>План лекции: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1. Получение аксонометрических проекций.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2. Построение аксонометрических проекций.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3. Аксонометрические проекции плоских фигур.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4. Аксонометрические проекции плоскогранных 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                                                                               предметов.</a:t>
            </a: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5. Искажение размеров на аксонометрических проекциях</a:t>
            </a:r>
            <a:r>
              <a:rPr lang="en" sz="2200" i="1" dirty="0" smtClean="0">
                <a:solidFill>
                  <a:schemeClr val="dk1"/>
                </a:solidFill>
              </a:rPr>
              <a:t>.</a:t>
            </a:r>
          </a:p>
          <a:p>
            <a:pPr lvl="0" algn="just"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</a:t>
            </a:r>
            <a:endParaRPr lang="ru-RU" sz="2200" i="1" dirty="0">
              <a:solidFill>
                <a:schemeClr val="dk1"/>
              </a:solidFill>
            </a:endParaRP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endParaRPr lang="en" sz="2200" i="1" dirty="0">
              <a:solidFill>
                <a:schemeClr val="dk1"/>
              </a:solidFill>
            </a:endParaRPr>
          </a:p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	</a:t>
            </a:r>
            <a:r>
              <a:rPr lang="ru-RU" sz="2200" i="1" dirty="0" smtClean="0">
                <a:solidFill>
                  <a:schemeClr val="dk1"/>
                </a:solidFill>
              </a:rPr>
              <a:t>Автор: Труфанова В.Н.</a:t>
            </a:r>
            <a:endParaRPr lang="en" sz="22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524000" y="0"/>
            <a:ext cx="7265986" cy="566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400" b="1" i="1" dirty="0">
                <a:solidFill>
                  <a:schemeClr val="hlink"/>
                </a:solidFill>
              </a:rPr>
              <a:t>2. Построение аксонометрических проекций.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752600" y="457200"/>
            <a:ext cx="8763000" cy="3706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Построение аксонометрических проекций начинают с проведения аксонометрических осей x, y и z. </a:t>
            </a:r>
          </a:p>
          <a:p>
            <a:endParaRPr sz="1800">
              <a:solidFill>
                <a:schemeClr val="dk1"/>
              </a:solidFill>
            </a:endParaRPr>
          </a:p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Оси </a:t>
            </a:r>
            <a:r>
              <a:rPr lang="en" sz="2200" i="1">
                <a:solidFill>
                  <a:schemeClr val="accent2"/>
                </a:solidFill>
              </a:rPr>
              <a:t>фронтальной диметрической проекции</a:t>
            </a:r>
            <a:r>
              <a:rPr lang="en" sz="2200" i="1">
                <a:solidFill>
                  <a:schemeClr val="dk1"/>
                </a:solidFill>
              </a:rPr>
              <a:t> располагают так: ось х – горизонтально, ось z – вертикально, ось y под углом 45º к горизонтальной линии. Во фронтальной диметрической проекции по осям x и z (и параллельно им) откладывают натуральные размеры, по оси y (и параллельно ей) – сокращенные в два раза.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800" y="3886201"/>
            <a:ext cx="3352800" cy="27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676401" y="47625"/>
            <a:ext cx="8839199" cy="3305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Название «изометрия» означает по-гречески «равные измерения», название «диметрия» - «двойное измерение».</a:t>
            </a:r>
          </a:p>
          <a:p>
            <a:endParaRPr sz="180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При построении </a:t>
            </a:r>
            <a:r>
              <a:rPr lang="en" sz="2200" i="1">
                <a:solidFill>
                  <a:schemeClr val="accent2"/>
                </a:solidFill>
              </a:rPr>
              <a:t>изометрической проекции</a:t>
            </a:r>
            <a:r>
              <a:rPr lang="en" sz="2200" i="1">
                <a:solidFill>
                  <a:schemeClr val="dk1"/>
                </a:solidFill>
              </a:rPr>
              <a:t> оси x и y располагают под углом 30º к горизонтальной линии (угол 120º между осями). При построении изометрической проекции по осям x, y и z и параллельно им откладывают натуральные размеры предмета.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3048001"/>
            <a:ext cx="3690936" cy="34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524001" y="0"/>
            <a:ext cx="7686675" cy="566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400" b="1" i="1">
                <a:solidFill>
                  <a:schemeClr val="hlink"/>
                </a:solidFill>
              </a:rPr>
              <a:t>3. Аксонометрические проекции плоских фигур.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793875" y="762000"/>
            <a:ext cx="8721724" cy="3305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9262" indent="-449262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u="sng" dirty="0">
                <a:solidFill>
                  <a:schemeClr val="dk1"/>
                </a:solidFill>
              </a:rPr>
              <a:t>Порядок построения аксонометрических проекций </a:t>
            </a:r>
          </a:p>
          <a:p>
            <a:pPr marL="449262" indent="-449262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u="sng" dirty="0">
                <a:solidFill>
                  <a:schemeClr val="dk1"/>
                </a:solidFill>
              </a:rPr>
              <a:t>плоских фигур</a:t>
            </a:r>
          </a:p>
          <a:p>
            <a:endParaRPr sz="1800" dirty="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accent2"/>
                </a:solidFill>
              </a:rPr>
              <a:t>Квадрат.</a:t>
            </a:r>
            <a:r>
              <a:rPr lang="en" sz="2200" i="1" dirty="0">
                <a:solidFill>
                  <a:schemeClr val="dk1"/>
                </a:solidFill>
              </a:rPr>
              <a:t> Вдоль оси x откладывают отрезок а, равный длине стороны квадрата, вдоль оси y – отрезок а/2 для фронтальной диметрической проекции и отрезок длиной а для изометрической проекции. Проводят отрезки, параллельные отложенным.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4343401"/>
            <a:ext cx="3962400" cy="212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3886200"/>
            <a:ext cx="4191000" cy="262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676401" y="68262"/>
            <a:ext cx="8839199" cy="24246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accent2"/>
                </a:solidFill>
              </a:rPr>
              <a:t>Треугольник</a:t>
            </a:r>
            <a:r>
              <a:rPr lang="en" sz="2200" i="1" dirty="0">
                <a:solidFill>
                  <a:schemeClr val="dk1"/>
                </a:solidFill>
              </a:rPr>
              <a:t>. Вдоль оси x откладывают отрезок а, равный длине стороны треугольника. По оси y откладывают высоту треугольника (для фронтальной диметрической проекции половину высоты). Полученные точки соединяют отрезками прямых.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971800"/>
            <a:ext cx="3886200" cy="266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600" y="3657601"/>
            <a:ext cx="3895724" cy="28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/>
          <p:nvPr/>
        </p:nvSpPr>
        <p:spPr>
          <a:xfrm>
            <a:off x="1676401" y="68262"/>
            <a:ext cx="8839199" cy="290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</a:rPr>
              <a:t>рапеция</a:t>
            </a:r>
            <a:r>
              <a:rPr lang="en" sz="2200" i="1" dirty="0">
                <a:solidFill>
                  <a:schemeClr val="dk1"/>
                </a:solidFill>
              </a:rPr>
              <a:t>. Вдоль оси x откладывают отрезок а, равный длине </a:t>
            </a:r>
            <a:r>
              <a:rPr lang="ru-RU" sz="2200" i="1" dirty="0">
                <a:solidFill>
                  <a:schemeClr val="dk1"/>
                </a:solidFill>
              </a:rPr>
              <a:t>верхнего основания трапеции</a:t>
            </a:r>
            <a:r>
              <a:rPr lang="en" sz="2200" i="1" dirty="0">
                <a:solidFill>
                  <a:schemeClr val="dk1"/>
                </a:solidFill>
              </a:rPr>
              <a:t>. По оси y откладывают высоту тр</a:t>
            </a:r>
            <a:r>
              <a:rPr lang="ru-RU" sz="2200" i="1" dirty="0" err="1">
                <a:solidFill>
                  <a:schemeClr val="dk1"/>
                </a:solidFill>
              </a:rPr>
              <a:t>апеции</a:t>
            </a:r>
            <a:r>
              <a:rPr lang="en" sz="2200" i="1" dirty="0">
                <a:solidFill>
                  <a:schemeClr val="dk1"/>
                </a:solidFill>
              </a:rPr>
              <a:t> (для фронтальной диметрической проекции половину высоты), и проводят линию, параллельную оси х; на этой линии откладывают отрезок, равный </a:t>
            </a:r>
            <a:r>
              <a:rPr lang="ru-RU" sz="2200" i="1" dirty="0">
                <a:solidFill>
                  <a:schemeClr val="dk1"/>
                </a:solidFill>
              </a:rPr>
              <a:t>длине нижнего основания трапеции</a:t>
            </a:r>
            <a:r>
              <a:rPr lang="en" sz="2200" i="1" dirty="0">
                <a:solidFill>
                  <a:schemeClr val="dk1"/>
                </a:solidFill>
              </a:rPr>
              <a:t>. Полученные точки соединяют отрезками прямых. </a:t>
            </a:r>
          </a:p>
        </p:txBody>
      </p:sp>
      <p:pic>
        <p:nvPicPr>
          <p:cNvPr id="3076" name="Picture 4" descr="C:\Users\acer\Desktop\1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2064" y="3068960"/>
            <a:ext cx="3301595" cy="2722744"/>
          </a:xfrm>
          <a:prstGeom prst="rect">
            <a:avLst/>
          </a:prstGeom>
          <a:noFill/>
        </p:spPr>
      </p:pic>
      <p:pic>
        <p:nvPicPr>
          <p:cNvPr id="3077" name="Picture 5" descr="C:\Users\acer\Desktop\1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576" y="3212976"/>
            <a:ext cx="3312368" cy="297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676401" y="26986"/>
            <a:ext cx="8839199" cy="3706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accent2"/>
                </a:solidFill>
              </a:rPr>
              <a:t>Шестиугольник.</a:t>
            </a:r>
            <a:r>
              <a:rPr lang="en" sz="2200" i="1" dirty="0">
                <a:solidFill>
                  <a:schemeClr val="dk1"/>
                </a:solidFill>
              </a:rPr>
              <a:t> По оси х вправо и влево от точки О откладывают отрезки, равные стороне шестиугольника. По оси y симметрично точке О откладывают отрезки, равные половине расстояния S между противоположными сторонами (для фронтальной диметрической проекции половине этого расстояния). От точек, полученных на оси y, проводят вправо и влево параллельно оси х отрезки, равные половине стороны шестиугольника. Полученные точки соединяют отрезками прямых. 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1" y="4030662"/>
            <a:ext cx="4267199" cy="24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3505201"/>
            <a:ext cx="4019550" cy="278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112.png"/>
          <p:cNvPicPr>
            <a:picLocks noChangeAspect="1" noChangeArrowheads="1"/>
          </p:cNvPicPr>
          <p:nvPr/>
        </p:nvPicPr>
        <p:blipFill>
          <a:blip r:embed="rId2"/>
          <a:srcRect l="2280" t="6972" r="3054" b="653"/>
          <a:stretch>
            <a:fillRect/>
          </a:stretch>
        </p:blipFill>
        <p:spPr bwMode="auto">
          <a:xfrm>
            <a:off x="1524000" y="497968"/>
            <a:ext cx="4464496" cy="6315408"/>
          </a:xfrm>
          <a:prstGeom prst="rect">
            <a:avLst/>
          </a:prstGeom>
          <a:noFill/>
        </p:spPr>
      </p:pic>
      <p:pic>
        <p:nvPicPr>
          <p:cNvPr id="2051" name="Picture 3" descr="C:\Users\acer\Desktop\1113.png"/>
          <p:cNvPicPr>
            <a:picLocks noChangeAspect="1" noChangeArrowheads="1"/>
          </p:cNvPicPr>
          <p:nvPr/>
        </p:nvPicPr>
        <p:blipFill>
          <a:blip r:embed="rId3"/>
          <a:srcRect l="3102" t="7441" r="3866" b="797"/>
          <a:stretch>
            <a:fillRect/>
          </a:stretch>
        </p:blipFill>
        <p:spPr bwMode="auto">
          <a:xfrm>
            <a:off x="6347520" y="404664"/>
            <a:ext cx="4320480" cy="6453336"/>
          </a:xfrm>
          <a:prstGeom prst="rect">
            <a:avLst/>
          </a:prstGeom>
          <a:noFill/>
        </p:spPr>
      </p:pic>
      <p:sp>
        <p:nvSpPr>
          <p:cNvPr id="5" name="Shape 98"/>
          <p:cNvSpPr txBox="1"/>
          <p:nvPr/>
        </p:nvSpPr>
        <p:spPr>
          <a:xfrm>
            <a:off x="1524001" y="26986"/>
            <a:ext cx="4355976" cy="521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1000" b="1" i="1" dirty="0">
                <a:solidFill>
                  <a:schemeClr val="dk1"/>
                </a:solidFill>
              </a:rPr>
              <a:t>Построение аксонометрических проекций плоских фигур, лежащих в горизонтальной плоскости проекций</a:t>
            </a:r>
            <a:endParaRPr lang="en" sz="1000" b="1" i="1" dirty="0">
              <a:solidFill>
                <a:schemeClr val="dk1"/>
              </a:solidFill>
            </a:endParaRPr>
          </a:p>
        </p:txBody>
      </p:sp>
      <p:sp>
        <p:nvSpPr>
          <p:cNvPr id="6" name="Shape 98"/>
          <p:cNvSpPr txBox="1"/>
          <p:nvPr/>
        </p:nvSpPr>
        <p:spPr>
          <a:xfrm>
            <a:off x="6312024" y="0"/>
            <a:ext cx="4355976" cy="521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1000" b="1" i="1" dirty="0">
                <a:solidFill>
                  <a:schemeClr val="dk1"/>
                </a:solidFill>
              </a:rPr>
              <a:t>Построение аксонометрических проекций плоских фигур, вертикально расположенных в пространстве</a:t>
            </a:r>
            <a:endParaRPr lang="en" sz="1000" b="1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524000" y="0"/>
            <a:ext cx="9144000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2400" b="1" i="1">
                <a:solidFill>
                  <a:schemeClr val="hlink"/>
                </a:solidFill>
              </a:rPr>
              <a:t>4. Аксонометрические проекции плоскогранных</a:t>
            </a:r>
          </a:p>
          <a:p>
            <a:pPr>
              <a:buClr>
                <a:schemeClr val="dk1"/>
              </a:buClr>
              <a:buSzPct val="25000"/>
            </a:pPr>
            <a:r>
              <a:rPr lang="en" sz="2400" b="1" i="1">
                <a:solidFill>
                  <a:schemeClr val="hlink"/>
                </a:solidFill>
              </a:rPr>
              <a:t>                                                                                    предметов.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1" y="1905000"/>
            <a:ext cx="4190999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819400"/>
            <a:ext cx="3600450" cy="277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00" y="3429000"/>
            <a:ext cx="35814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752600" y="120650"/>
            <a:ext cx="8763000" cy="2393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9262" indent="-449262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u="sng">
                <a:solidFill>
                  <a:schemeClr val="accent2"/>
                </a:solidFill>
              </a:rPr>
              <a:t>Порядок построения аксонометрических проекций плоскогранных предметов.</a:t>
            </a:r>
          </a:p>
          <a:p>
            <a:endParaRPr sz="180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800" b="1" i="1">
                <a:solidFill>
                  <a:srgbClr val="FF3300"/>
                </a:solidFill>
              </a:rPr>
              <a:t>1.</a:t>
            </a:r>
            <a:r>
              <a:rPr lang="en" sz="2200" i="1">
                <a:solidFill>
                  <a:schemeClr val="dk1"/>
                </a:solidFill>
              </a:rPr>
              <a:t> Проводят оси. Строят переднюю грань детали, откладывая действительные размеры: высоту – вдоль оси z, ширину – вдоль оси х.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752600" y="19050"/>
            <a:ext cx="8686800" cy="1809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800" b="1" i="1" dirty="0">
                <a:solidFill>
                  <a:srgbClr val="FF3300"/>
                </a:solidFill>
              </a:rPr>
              <a:t>2.</a:t>
            </a:r>
            <a:r>
              <a:rPr lang="en" sz="2200" i="1" dirty="0">
                <a:solidFill>
                  <a:schemeClr val="dk1"/>
                </a:solidFill>
              </a:rPr>
              <a:t> Из вершин полученной фигуры проводят ребра параллельно оси y. Вдоль них откладывают толщину детали: для фронтальной диметрической проекции – сокращенную в 2 раза; для изометрической – действительную.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752600"/>
            <a:ext cx="3581400" cy="33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800" y="2895600"/>
            <a:ext cx="4191000" cy="333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1524000" y="0"/>
            <a:ext cx="6989762" cy="566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1"/>
              </a:buClr>
              <a:buSzPct val="25000"/>
            </a:pPr>
            <a:r>
              <a:rPr lang="en" sz="2400" b="1" i="1">
                <a:solidFill>
                  <a:schemeClr val="hlink"/>
                </a:solidFill>
              </a:rPr>
              <a:t>1. Получение аксонометрических проекций.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762001"/>
            <a:ext cx="2330450" cy="346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1" y="533400"/>
            <a:ext cx="275272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4191001" y="1905000"/>
            <a:ext cx="3581399" cy="1296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По какому рисунку легче представить форму предмета?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676400" y="0"/>
            <a:ext cx="89916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800" b="1" i="1">
                <a:solidFill>
                  <a:srgbClr val="FF3300"/>
                </a:solidFill>
              </a:rPr>
              <a:t>3.</a:t>
            </a:r>
            <a:r>
              <a:rPr lang="en" sz="2200" i="1">
                <a:solidFill>
                  <a:schemeClr val="dk1"/>
                </a:solidFill>
              </a:rPr>
              <a:t> Через полученные точки проводят отрезки прямых, параллельных ребрам передней грани.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914401"/>
            <a:ext cx="3876674" cy="38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200" y="2963862"/>
            <a:ext cx="4667250" cy="3630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600200" y="1"/>
            <a:ext cx="8686800" cy="604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800" b="1" i="1">
                <a:solidFill>
                  <a:srgbClr val="FF3300"/>
                </a:solidFill>
              </a:rPr>
              <a:t>4.</a:t>
            </a:r>
            <a:r>
              <a:rPr lang="en" sz="2200" i="1">
                <a:solidFill>
                  <a:schemeClr val="dk1"/>
                </a:solidFill>
              </a:rPr>
              <a:t> Удаляют лишние линии. Обводят видимый контур. 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1" y="685800"/>
            <a:ext cx="3857625" cy="371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1" y="2590800"/>
            <a:ext cx="4505325" cy="36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676401" y="76201"/>
            <a:ext cx="8839199" cy="169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Правила построения изометрической и фронтальной диметрической проекций в общем одинаковы. Разница лишь в расположении осей и длине отрезков, откладываемых вдоль оси y.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524000" y="3746500"/>
            <a:ext cx="9132886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2400" b="1" i="1" dirty="0">
                <a:solidFill>
                  <a:schemeClr val="hlink"/>
                </a:solidFill>
              </a:rPr>
              <a:t>5. Искажение размеров на аксонометрических проекциях.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752600" y="4127500"/>
            <a:ext cx="8763000" cy="250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Hа осях X, Y, Z отложен отрезок е, принимаемый за единицу измерения по этим осям. Отрезки ex, ey, ez на аксонометрических осях представляют собой проекции отрезка e. Они являются единицами измерения по аксонометрическим осям. В общем случае ex, ey, ez не pавны e и не pавны между собой.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676401" y="52386"/>
            <a:ext cx="8839199" cy="3305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	</a:t>
            </a:r>
            <a:r>
              <a:rPr lang="en" sz="2200" i="1" dirty="0">
                <a:solidFill>
                  <a:schemeClr val="dk1"/>
                </a:solidFill>
              </a:rPr>
              <a:t>Отношения k=ex/e, m=ey/e, n=еz/e называются коэффициентами (или показателями) искажения по аксонометpическим осям. 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	</a:t>
            </a:r>
            <a:r>
              <a:rPr lang="en" sz="2200" i="1" dirty="0">
                <a:solidFill>
                  <a:schemeClr val="dk1"/>
                </a:solidFill>
              </a:rPr>
              <a:t>Отношения между аксонометpическими пpоекциями отpезков, паpаллельных осям кооpдинат X, Y, Z и самими отpезками pавны коэффициентам k, m, n. Коэффициенты искажения и угол v, обpазованный напpавлением пpоециpования с каpтинной плоскостью, связаны зависимостью: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1" y="3429000"/>
            <a:ext cx="37814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752600" y="4572001"/>
            <a:ext cx="8763000" cy="169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	</a:t>
            </a:r>
            <a:r>
              <a:rPr lang="en" sz="2200" i="1" dirty="0">
                <a:solidFill>
                  <a:schemeClr val="dk1"/>
                </a:solidFill>
              </a:rPr>
              <a:t>Если напpавление пpоециpования не пеpпендикуляpно к каpтинной плоскости P, то аксонометpическая пpоекция называется </a:t>
            </a:r>
            <a:r>
              <a:rPr lang="en" sz="2200" i="1" dirty="0">
                <a:solidFill>
                  <a:srgbClr val="FF3300"/>
                </a:solidFill>
              </a:rPr>
              <a:t>косоугольной</a:t>
            </a:r>
            <a:r>
              <a:rPr lang="en" sz="2200" i="1" dirty="0">
                <a:solidFill>
                  <a:schemeClr val="dk1"/>
                </a:solidFill>
              </a:rPr>
              <a:t>; если же пеpпендикуляpно, - то </a:t>
            </a:r>
            <a:r>
              <a:rPr lang="en" sz="2200" i="1" dirty="0">
                <a:solidFill>
                  <a:srgbClr val="FF3300"/>
                </a:solidFill>
              </a:rPr>
              <a:t>пpямоугольной</a:t>
            </a:r>
            <a:r>
              <a:rPr lang="en" sz="2200" i="1" dirty="0">
                <a:solidFill>
                  <a:schemeClr val="dk1"/>
                </a:solidFill>
              </a:rPr>
              <a:t>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676401" y="152401"/>
            <a:ext cx="8839199" cy="290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	Если все тpи показателя искажений между собой не pавны, то пpоекция называется </a:t>
            </a:r>
            <a:r>
              <a:rPr lang="en" sz="2200" i="1">
                <a:solidFill>
                  <a:srgbClr val="FF3300"/>
                </a:solidFill>
              </a:rPr>
              <a:t>тpиметpической</a:t>
            </a:r>
            <a:r>
              <a:rPr lang="en" sz="2200" i="1">
                <a:solidFill>
                  <a:schemeClr val="dk1"/>
                </a:solidFill>
              </a:rPr>
              <a:t>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	Если два показателя искажения pавны (напpимеp, k = n), а тpетий отличен от них, то пpоекция называется </a:t>
            </a:r>
            <a:r>
              <a:rPr lang="en" sz="2200" i="1">
                <a:solidFill>
                  <a:srgbClr val="FF3300"/>
                </a:solidFill>
              </a:rPr>
              <a:t>диметpической</a:t>
            </a:r>
            <a:r>
              <a:rPr lang="en" sz="2200" i="1">
                <a:solidFill>
                  <a:schemeClr val="dk1"/>
                </a:solidFill>
              </a:rPr>
              <a:t>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>
                <a:solidFill>
                  <a:schemeClr val="dk1"/>
                </a:solidFill>
              </a:rPr>
              <a:t>	Если все тpи показателя pавны (k = m = n), то пpоекция называется </a:t>
            </a:r>
            <a:r>
              <a:rPr lang="en" sz="2200" i="1">
                <a:solidFill>
                  <a:srgbClr val="FF3300"/>
                </a:solidFill>
              </a:rPr>
              <a:t>изометpической</a:t>
            </a:r>
            <a:r>
              <a:rPr lang="en" sz="2200" i="1">
                <a:solidFill>
                  <a:schemeClr val="dk1"/>
                </a:solidFill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 txBox="1"/>
          <p:nvPr/>
        </p:nvSpPr>
        <p:spPr>
          <a:xfrm>
            <a:off x="1676401" y="52386"/>
            <a:ext cx="8839199" cy="2656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>
                <a:solidFill>
                  <a:srgbClr val="FF0000"/>
                </a:solidFill>
              </a:rPr>
              <a:t>Прямоугольные аксонометрические проекции </a:t>
            </a:r>
          </a:p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>
                <a:solidFill>
                  <a:srgbClr val="FF0000"/>
                </a:solidFill>
              </a:rPr>
              <a:t>Коэффициенты искажения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Картинная плоскость, пересекая плоскости координат, образует треугольник, называемый треугольником следов. На рис. таким треугольником является треугольник </a:t>
            </a:r>
            <a:r>
              <a:rPr lang="ru-RU" sz="2200" i="1" dirty="0" err="1">
                <a:solidFill>
                  <a:schemeClr val="dk1"/>
                </a:solidFill>
              </a:rPr>
              <a:t>Р'x</a:t>
            </a:r>
            <a:r>
              <a:rPr lang="ru-RU" sz="2200" i="1" dirty="0">
                <a:solidFill>
                  <a:schemeClr val="dk1"/>
                </a:solidFill>
              </a:rPr>
              <a:t> </a:t>
            </a:r>
            <a:r>
              <a:rPr lang="ru-RU" sz="2200" i="1" dirty="0" err="1">
                <a:solidFill>
                  <a:schemeClr val="dk1"/>
                </a:solidFill>
              </a:rPr>
              <a:t>Р'y</a:t>
            </a:r>
            <a:r>
              <a:rPr lang="ru-RU" sz="2200" i="1" dirty="0">
                <a:solidFill>
                  <a:schemeClr val="dk1"/>
                </a:solidFill>
              </a:rPr>
              <a:t> </a:t>
            </a:r>
            <a:r>
              <a:rPr lang="ru-RU" sz="2200" i="1" dirty="0" err="1">
                <a:solidFill>
                  <a:schemeClr val="dk1"/>
                </a:solidFill>
              </a:rPr>
              <a:t>Р'z</a:t>
            </a:r>
            <a:r>
              <a:rPr lang="ru-RU" sz="2200" i="1" dirty="0">
                <a:solidFill>
                  <a:schemeClr val="dk1"/>
                </a:solidFill>
              </a:rPr>
              <a:t>. Опустим из начала координат О перпендикуляр на плоскость Р.</a:t>
            </a:r>
            <a:endParaRPr lang="en" sz="2200" i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C:\Users\acer\Desktop\26.png"/>
          <p:cNvPicPr>
            <a:picLocks noChangeAspect="1" noChangeArrowheads="1"/>
          </p:cNvPicPr>
          <p:nvPr/>
        </p:nvPicPr>
        <p:blipFill>
          <a:blip r:embed="rId2"/>
          <a:srcRect l="2834" r="50871"/>
          <a:stretch>
            <a:fillRect/>
          </a:stretch>
        </p:blipFill>
        <p:spPr bwMode="auto">
          <a:xfrm>
            <a:off x="4295800" y="2564905"/>
            <a:ext cx="3528392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 txBox="1"/>
          <p:nvPr/>
        </p:nvSpPr>
        <p:spPr>
          <a:xfrm>
            <a:off x="1676401" y="52386"/>
            <a:ext cx="8812087" cy="3448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Точка O' пересечения перпендикуляра с плоскостью Р представляет собой прямоугольную аксонометрическую проекцию точки O, а отрезки O' </a:t>
            </a:r>
            <a:r>
              <a:rPr lang="ru-RU" sz="2200" i="1" dirty="0" err="1">
                <a:solidFill>
                  <a:schemeClr val="dk1"/>
                </a:solidFill>
              </a:rPr>
              <a:t>Р'x</a:t>
            </a:r>
            <a:r>
              <a:rPr lang="ru-RU" sz="2200" i="1" dirty="0">
                <a:solidFill>
                  <a:schemeClr val="dk1"/>
                </a:solidFill>
              </a:rPr>
              <a:t>, O' </a:t>
            </a:r>
            <a:r>
              <a:rPr lang="ru-RU" sz="2200" i="1" dirty="0" err="1">
                <a:solidFill>
                  <a:schemeClr val="dk1"/>
                </a:solidFill>
              </a:rPr>
              <a:t>Р'y</a:t>
            </a:r>
            <a:r>
              <a:rPr lang="ru-RU" sz="2200" i="1" dirty="0">
                <a:solidFill>
                  <a:schemeClr val="dk1"/>
                </a:solidFill>
              </a:rPr>
              <a:t> и O' </a:t>
            </a:r>
            <a:r>
              <a:rPr lang="ru-RU" sz="2200" i="1" dirty="0" err="1">
                <a:solidFill>
                  <a:schemeClr val="dk1"/>
                </a:solidFill>
              </a:rPr>
              <a:t>Р'z</a:t>
            </a:r>
            <a:r>
              <a:rPr lang="ru-RU" sz="2200" i="1" dirty="0">
                <a:solidFill>
                  <a:schemeClr val="dk1"/>
                </a:solidFill>
              </a:rPr>
              <a:t> - прямоугольные аксонометрические проекции отрезков координатных осей </a:t>
            </a:r>
            <a:r>
              <a:rPr lang="ru-RU" sz="2200" i="1" dirty="0" err="1">
                <a:solidFill>
                  <a:schemeClr val="dk1"/>
                </a:solidFill>
              </a:rPr>
              <a:t>OР'x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OР'y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OР'z</a:t>
            </a:r>
            <a:r>
              <a:rPr lang="ru-RU" sz="2200" i="1" dirty="0">
                <a:solidFill>
                  <a:schemeClr val="dk1"/>
                </a:solidFill>
              </a:rPr>
              <a:t>.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Треугольники </a:t>
            </a:r>
            <a:r>
              <a:rPr lang="ru-RU" sz="2200" i="1" dirty="0" err="1">
                <a:solidFill>
                  <a:schemeClr val="dk1"/>
                </a:solidFill>
              </a:rPr>
              <a:t>OO'Р'x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OO'Р'y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OO'Р'z</a:t>
            </a:r>
            <a:r>
              <a:rPr lang="ru-RU" sz="2200" i="1" dirty="0">
                <a:solidFill>
                  <a:schemeClr val="dk1"/>
                </a:solidFill>
              </a:rPr>
              <a:t> - прямоугольные, отрезки </a:t>
            </a:r>
            <a:r>
              <a:rPr lang="ru-RU" sz="2200" i="1" dirty="0" err="1">
                <a:solidFill>
                  <a:schemeClr val="dk1"/>
                </a:solidFill>
              </a:rPr>
              <a:t>O'Р'x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O'Р'y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O'Р'z</a:t>
            </a:r>
            <a:r>
              <a:rPr lang="ru-RU" sz="2200" i="1" dirty="0">
                <a:solidFill>
                  <a:schemeClr val="dk1"/>
                </a:solidFill>
              </a:rPr>
              <a:t> являются их катетами, а отрезки </a:t>
            </a:r>
            <a:r>
              <a:rPr lang="ru-RU" sz="2200" i="1" dirty="0" err="1">
                <a:solidFill>
                  <a:schemeClr val="dk1"/>
                </a:solidFill>
              </a:rPr>
              <a:t>OР'x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OР'y</a:t>
            </a:r>
            <a:r>
              <a:rPr lang="ru-RU" sz="2200" i="1" dirty="0">
                <a:solidFill>
                  <a:schemeClr val="dk1"/>
                </a:solidFill>
              </a:rPr>
              <a:t>, </a:t>
            </a:r>
            <a:r>
              <a:rPr lang="ru-RU" sz="2200" i="1" dirty="0" err="1">
                <a:solidFill>
                  <a:schemeClr val="dk1"/>
                </a:solidFill>
              </a:rPr>
              <a:t>OР'z</a:t>
            </a:r>
            <a:r>
              <a:rPr lang="ru-RU" sz="2200" i="1" dirty="0">
                <a:solidFill>
                  <a:schemeClr val="dk1"/>
                </a:solidFill>
              </a:rPr>
              <a:t> - гипотенузами.</a:t>
            </a:r>
          </a:p>
        </p:txBody>
      </p:sp>
      <p:pic>
        <p:nvPicPr>
          <p:cNvPr id="2050" name="Picture 2" descr="C:\Users\acer\Desktop\27.png"/>
          <p:cNvPicPr>
            <a:picLocks noChangeAspect="1" noChangeArrowheads="1"/>
          </p:cNvPicPr>
          <p:nvPr/>
        </p:nvPicPr>
        <p:blipFill>
          <a:blip r:embed="rId2"/>
          <a:srcRect l="5070" t="2379" r="3117" b="6347"/>
          <a:stretch>
            <a:fillRect/>
          </a:stretch>
        </p:blipFill>
        <p:spPr bwMode="auto">
          <a:xfrm>
            <a:off x="7104112" y="2996952"/>
            <a:ext cx="3384376" cy="3312368"/>
          </a:xfrm>
          <a:prstGeom prst="rect">
            <a:avLst/>
          </a:prstGeom>
          <a:noFill/>
        </p:spPr>
      </p:pic>
      <p:pic>
        <p:nvPicPr>
          <p:cNvPr id="5" name="Picture 2" descr="C:\Users\acer\Desktop\26.png"/>
          <p:cNvPicPr>
            <a:picLocks noChangeAspect="1" noChangeArrowheads="1"/>
          </p:cNvPicPr>
          <p:nvPr/>
        </p:nvPicPr>
        <p:blipFill>
          <a:blip r:embed="rId3">
            <a:grayscl/>
            <a:lum contrast="30000"/>
          </a:blip>
          <a:srcRect l="51019" t="50649" r="2687" b="6205"/>
          <a:stretch>
            <a:fillRect/>
          </a:stretch>
        </p:blipFill>
        <p:spPr bwMode="auto">
          <a:xfrm>
            <a:off x="1991545" y="3645024"/>
            <a:ext cx="475565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 txBox="1"/>
          <p:nvPr/>
        </p:nvSpPr>
        <p:spPr>
          <a:xfrm>
            <a:off x="1775520" y="260648"/>
            <a:ext cx="8892480" cy="5544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>
                <a:solidFill>
                  <a:srgbClr val="FF0000"/>
                </a:solidFill>
              </a:rPr>
              <a:t>Изометрическая проекция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В прямоугольной аксонометрии коэффициенты искажения связаны зависимостью:</a:t>
            </a:r>
          </a:p>
          <a:p>
            <a:pPr indent="457200"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indent="457200"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Так как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 = </a:t>
            </a:r>
            <a:r>
              <a:rPr lang="ru-RU" sz="2200" i="1" dirty="0" err="1">
                <a:solidFill>
                  <a:schemeClr val="dk1"/>
                </a:solidFill>
              </a:rPr>
              <a:t>m</a:t>
            </a:r>
            <a:r>
              <a:rPr lang="ru-RU" sz="2200" i="1" dirty="0">
                <a:solidFill>
                  <a:schemeClr val="dk1"/>
                </a:solidFill>
              </a:rPr>
              <a:t> = </a:t>
            </a:r>
            <a:r>
              <a:rPr lang="ru-RU" sz="2200" i="1" dirty="0" err="1">
                <a:solidFill>
                  <a:schemeClr val="dk1"/>
                </a:solidFill>
              </a:rPr>
              <a:t>n</a:t>
            </a:r>
            <a:r>
              <a:rPr lang="ru-RU" sz="2200" i="1" dirty="0">
                <a:solidFill>
                  <a:schemeClr val="dk1"/>
                </a:solidFill>
              </a:rPr>
              <a:t>, то      ,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 = 0,82, следовательно, коэффициенты искажения по осям X', Y', Z' = 0,82.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Изометрическую проекцию для упрощения, как правило, выполняют без искажения по осям X', Y', Z', т.е. приняв коэффициент искажения равным 1, что соответствует увеличению линейных размеров изображения по сравнению с действительными в 1/0,82 = 1,22 раза.</a:t>
            </a:r>
          </a:p>
        </p:txBody>
      </p:sp>
      <p:pic>
        <p:nvPicPr>
          <p:cNvPr id="1026" name="Picture 2" descr="C:\Users\acer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936" y="1772816"/>
            <a:ext cx="1584176" cy="594066"/>
          </a:xfrm>
          <a:prstGeom prst="rect">
            <a:avLst/>
          </a:prstGeom>
          <a:noFill/>
        </p:spPr>
      </p:pic>
      <p:pic>
        <p:nvPicPr>
          <p:cNvPr id="1027" name="Picture 3" descr="C:\Users\acer\Desktop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7968" y="2636913"/>
            <a:ext cx="947710" cy="38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 txBox="1"/>
          <p:nvPr/>
        </p:nvSpPr>
        <p:spPr>
          <a:xfrm>
            <a:off x="1775520" y="260648"/>
            <a:ext cx="8892480" cy="5544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 err="1">
                <a:solidFill>
                  <a:srgbClr val="FF0000"/>
                </a:solidFill>
              </a:rPr>
              <a:t>Диметрическая</a:t>
            </a:r>
            <a:r>
              <a:rPr lang="ru-RU" sz="2200" b="1" i="1" dirty="0">
                <a:solidFill>
                  <a:srgbClr val="FF0000"/>
                </a:solidFill>
              </a:rPr>
              <a:t> проекция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Если взять </a:t>
            </a:r>
            <a:r>
              <a:rPr lang="ru-RU" sz="2200" i="1" dirty="0" err="1">
                <a:solidFill>
                  <a:schemeClr val="dk1"/>
                </a:solidFill>
              </a:rPr>
              <a:t>n</a:t>
            </a:r>
            <a:r>
              <a:rPr lang="ru-RU" sz="2200" i="1" dirty="0">
                <a:solidFill>
                  <a:schemeClr val="dk1"/>
                </a:solidFill>
              </a:rPr>
              <a:t> =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 и </a:t>
            </a:r>
            <a:r>
              <a:rPr lang="ru-RU" sz="2200" i="1" dirty="0" err="1">
                <a:solidFill>
                  <a:schemeClr val="dk1"/>
                </a:solidFill>
              </a:rPr>
              <a:t>m</a:t>
            </a:r>
            <a:r>
              <a:rPr lang="ru-RU" sz="2200" i="1" dirty="0">
                <a:solidFill>
                  <a:schemeClr val="dk1"/>
                </a:solidFill>
              </a:rPr>
              <a:t> = 1/2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, то получим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                   ,  = 8/9,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 = 0,94, следовательно, по осям X' и Z' коэффициенты искажения </a:t>
            </a:r>
            <a:r>
              <a:rPr lang="ru-RU" sz="2200" i="1" dirty="0" err="1">
                <a:solidFill>
                  <a:schemeClr val="dk1"/>
                </a:solidFill>
              </a:rPr>
              <a:t>k</a:t>
            </a:r>
            <a:r>
              <a:rPr lang="ru-RU" sz="2200" i="1" dirty="0">
                <a:solidFill>
                  <a:schemeClr val="dk1"/>
                </a:solidFill>
              </a:rPr>
              <a:t> = </a:t>
            </a:r>
            <a:r>
              <a:rPr lang="ru-RU" sz="2200" i="1" dirty="0" err="1">
                <a:solidFill>
                  <a:schemeClr val="dk1"/>
                </a:solidFill>
              </a:rPr>
              <a:t>n</a:t>
            </a:r>
            <a:r>
              <a:rPr lang="ru-RU" sz="2200" i="1" dirty="0">
                <a:solidFill>
                  <a:schemeClr val="dk1"/>
                </a:solidFill>
              </a:rPr>
              <a:t> = 0,94, а по оси Y' коэффициент искажения </a:t>
            </a:r>
            <a:r>
              <a:rPr lang="ru-RU" sz="2200" i="1" dirty="0" err="1">
                <a:solidFill>
                  <a:schemeClr val="dk1"/>
                </a:solidFill>
              </a:rPr>
              <a:t>m</a:t>
            </a:r>
            <a:r>
              <a:rPr lang="ru-RU" sz="2200" i="1" dirty="0">
                <a:solidFill>
                  <a:schemeClr val="dk1"/>
                </a:solidFill>
              </a:rPr>
              <a:t> = 0,47.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 err="1">
                <a:solidFill>
                  <a:schemeClr val="dk1"/>
                </a:solidFill>
              </a:rPr>
              <a:t>Диметрическую</a:t>
            </a:r>
            <a:r>
              <a:rPr lang="ru-RU" sz="2200" i="1" dirty="0">
                <a:solidFill>
                  <a:schemeClr val="dk1"/>
                </a:solidFill>
              </a:rPr>
              <a:t> проекцию, как правило, выполняют без искажения по осям X' и Z' и с коэффициентом искажения 0,5 по оси </a:t>
            </a:r>
            <a:r>
              <a:rPr lang="en-US" sz="2200" i="1" dirty="0">
                <a:solidFill>
                  <a:schemeClr val="dk1"/>
                </a:solidFill>
              </a:rPr>
              <a:t>Y</a:t>
            </a:r>
            <a:r>
              <a:rPr lang="ru-RU" sz="2200" i="1" dirty="0">
                <a:solidFill>
                  <a:schemeClr val="dk1"/>
                </a:solidFill>
              </a:rPr>
              <a:t>'.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В этом случае линейные размеры увеличиваются в 1/0,94 = 1,06 раза.</a:t>
            </a:r>
          </a:p>
        </p:txBody>
      </p:sp>
      <p:pic>
        <p:nvPicPr>
          <p:cNvPr id="2050" name="Picture 2" descr="C:\Users\acer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772816"/>
            <a:ext cx="1281742" cy="432048"/>
          </a:xfrm>
          <a:prstGeom prst="rect">
            <a:avLst/>
          </a:prstGeom>
          <a:noFill/>
        </p:spPr>
      </p:pic>
      <p:pic>
        <p:nvPicPr>
          <p:cNvPr id="2051" name="Picture 3" descr="C:\Users\acer\Desktop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5761" y="1844824"/>
            <a:ext cx="245891" cy="31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 txBox="1"/>
          <p:nvPr/>
        </p:nvSpPr>
        <p:spPr>
          <a:xfrm>
            <a:off x="1676401" y="26986"/>
            <a:ext cx="8839199" cy="1745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>
                <a:solidFill>
                  <a:srgbClr val="FF0000"/>
                </a:solidFill>
              </a:rPr>
              <a:t>Нанесение размеров</a:t>
            </a:r>
            <a:endParaRPr lang="en-US" sz="2200" b="1" i="1" dirty="0">
              <a:solidFill>
                <a:srgbClr val="FF0000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При нанесении размеров выносные линии проводят параллельно аксонометрическим осям, размерные линии — параллельно измеряемому отрезку.</a:t>
            </a:r>
            <a:endParaRPr lang="en" sz="22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cer\Desktop\118.png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/>
          <a:stretch>
            <a:fillRect/>
          </a:stretch>
        </p:blipFill>
        <p:spPr bwMode="auto">
          <a:xfrm>
            <a:off x="3287689" y="1844824"/>
            <a:ext cx="5559915" cy="404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"/>
          <p:cNvSpPr txBox="1"/>
          <p:nvPr/>
        </p:nvSpPr>
        <p:spPr>
          <a:xfrm>
            <a:off x="911424" y="322559"/>
            <a:ext cx="8763000" cy="6535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400" b="1" i="1" dirty="0">
                <a:solidFill>
                  <a:srgbClr val="FF0000"/>
                </a:solidFill>
              </a:rPr>
              <a:t>Аксонометрическими проекциями </a:t>
            </a:r>
            <a:r>
              <a:rPr lang="ru-RU" sz="2200" i="1" dirty="0">
                <a:solidFill>
                  <a:schemeClr val="dk1"/>
                </a:solidFill>
              </a:rPr>
              <a:t>называют изображения, полученные путем проектирования параллельными лучами фигуры (предмета) вместе с осями координат на произвольно расположенную плоскость, которую называют «аксонометрической». 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Обычно плоскость (или предмет) располагают так, чтобы на аксонометрической проекции предмета были видны три стороны: верхняя (или нижняя), передняя и левая (или правая).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400" i="1" dirty="0">
                <a:solidFill>
                  <a:schemeClr val="accent1"/>
                </a:solidFill>
              </a:rPr>
              <a:t>Основным достоинством </a:t>
            </a:r>
            <a:r>
              <a:rPr lang="ru-RU" sz="2200" i="1" dirty="0">
                <a:solidFill>
                  <a:schemeClr val="dk1"/>
                </a:solidFill>
              </a:rPr>
              <a:t>аксонометрических проекций является наглядность и представление о величине изображенного предмета, поэтому их применяют в качестве иллюстрации к чертежу для облегчения понимания конструктивной формы предмета.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en" sz="22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 txBox="1"/>
          <p:nvPr/>
        </p:nvSpPr>
        <p:spPr>
          <a:xfrm>
            <a:off x="1676401" y="26986"/>
            <a:ext cx="8839199" cy="224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b="1" i="1" dirty="0">
                <a:solidFill>
                  <a:srgbClr val="FF0000"/>
                </a:solidFill>
              </a:rPr>
              <a:t>Штриховка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Сечения во всех аксонометрических проекциях наносится штриховкой. При этом ее линии должны быть параллельны лежащим в соответствующих координатных плоскостях диагоналям проекций квадратов.</a:t>
            </a:r>
            <a:endParaRPr lang="en" sz="22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cer\Desktop\28.png"/>
          <p:cNvPicPr>
            <a:picLocks noChangeAspect="1" noChangeArrowheads="1"/>
          </p:cNvPicPr>
          <p:nvPr/>
        </p:nvPicPr>
        <p:blipFill>
          <a:blip r:embed="rId2"/>
          <a:srcRect l="4325" t="4774" r="7021" b="2123"/>
          <a:stretch>
            <a:fillRect/>
          </a:stretch>
        </p:blipFill>
        <p:spPr bwMode="auto">
          <a:xfrm>
            <a:off x="1524000" y="2132856"/>
            <a:ext cx="5904656" cy="2808312"/>
          </a:xfrm>
          <a:prstGeom prst="rect">
            <a:avLst/>
          </a:prstGeom>
          <a:noFill/>
        </p:spPr>
      </p:pic>
      <p:pic>
        <p:nvPicPr>
          <p:cNvPr id="4098" name="Picture 2" descr="C:\Users\acer\Desktop\29.png"/>
          <p:cNvPicPr>
            <a:picLocks noChangeAspect="1" noChangeArrowheads="1"/>
          </p:cNvPicPr>
          <p:nvPr/>
        </p:nvPicPr>
        <p:blipFill>
          <a:blip r:embed="rId3"/>
          <a:srcRect t="10805"/>
          <a:stretch>
            <a:fillRect/>
          </a:stretch>
        </p:blipFill>
        <p:spPr bwMode="auto">
          <a:xfrm>
            <a:off x="7419976" y="4581128"/>
            <a:ext cx="3248025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/>
          <p:nvPr/>
        </p:nvSpPr>
        <p:spPr>
          <a:xfrm>
            <a:off x="1676400" y="61912"/>
            <a:ext cx="5211688" cy="581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400" b="1" i="1" dirty="0">
                <a:solidFill>
                  <a:srgbClr val="FF0000"/>
                </a:solidFill>
              </a:rPr>
              <a:t>Искажение может быть: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 1) равным по всем трём осям — </a:t>
            </a:r>
            <a:r>
              <a:rPr lang="ru-RU" sz="2400" b="1" i="1" dirty="0">
                <a:solidFill>
                  <a:schemeClr val="accent1"/>
                </a:solidFill>
              </a:rPr>
              <a:t>изометрическая проекция</a:t>
            </a:r>
            <a:r>
              <a:rPr lang="ru-RU" sz="2200" i="1" dirty="0">
                <a:solidFill>
                  <a:schemeClr val="dk1"/>
                </a:solidFill>
              </a:rPr>
              <a:t>,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 2) одинаковыми по двум осям — </a:t>
            </a:r>
            <a:r>
              <a:rPr lang="ru-RU" sz="2400" b="1" i="1" dirty="0" err="1">
                <a:solidFill>
                  <a:schemeClr val="accent1"/>
                </a:solidFill>
              </a:rPr>
              <a:t>диметрическая</a:t>
            </a:r>
            <a:r>
              <a:rPr lang="ru-RU" sz="2400" b="1" i="1" dirty="0">
                <a:solidFill>
                  <a:schemeClr val="accent1"/>
                </a:solidFill>
              </a:rPr>
              <a:t> проекция</a:t>
            </a:r>
            <a:r>
              <a:rPr lang="ru-RU" sz="2200" i="1" dirty="0">
                <a:solidFill>
                  <a:schemeClr val="tx1"/>
                </a:solidFill>
              </a:rPr>
              <a:t>,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 3) разными по всем трём осям — </a:t>
            </a:r>
            <a:r>
              <a:rPr lang="ru-RU" sz="2400" b="1" i="1" dirty="0" err="1">
                <a:solidFill>
                  <a:schemeClr val="accent1"/>
                </a:solidFill>
              </a:rPr>
              <a:t>триметрическая</a:t>
            </a:r>
            <a:r>
              <a:rPr lang="ru-RU" sz="2400" b="1" i="1" dirty="0">
                <a:solidFill>
                  <a:schemeClr val="accent1"/>
                </a:solidFill>
              </a:rPr>
              <a:t> проекция</a:t>
            </a:r>
            <a:r>
              <a:rPr lang="ru-RU" sz="2200" i="1" dirty="0">
                <a:solidFill>
                  <a:schemeClr val="accent1"/>
                </a:solidFill>
              </a:rPr>
              <a:t>.</a:t>
            </a:r>
            <a:endParaRPr lang="en" sz="2200" i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Users\acer\Desktop\Axonometric_projections.png"/>
          <p:cNvPicPr>
            <a:picLocks noChangeAspect="1" noChangeArrowheads="1"/>
          </p:cNvPicPr>
          <p:nvPr/>
        </p:nvPicPr>
        <p:blipFill>
          <a:blip r:embed="rId2"/>
          <a:srcRect b="66612"/>
          <a:stretch>
            <a:fillRect/>
          </a:stretch>
        </p:blipFill>
        <p:spPr bwMode="auto">
          <a:xfrm>
            <a:off x="6888088" y="4581128"/>
            <a:ext cx="3779912" cy="2276872"/>
          </a:xfrm>
          <a:prstGeom prst="rect">
            <a:avLst/>
          </a:prstGeom>
          <a:noFill/>
        </p:spPr>
      </p:pic>
      <p:pic>
        <p:nvPicPr>
          <p:cNvPr id="4" name="Picture 2" descr="C:\Users\acer\Desktop\Axonometric_projections.png"/>
          <p:cNvPicPr>
            <a:picLocks noChangeAspect="1" noChangeArrowheads="1"/>
          </p:cNvPicPr>
          <p:nvPr/>
        </p:nvPicPr>
        <p:blipFill>
          <a:blip r:embed="rId2"/>
          <a:srcRect t="33388" b="33879"/>
          <a:stretch>
            <a:fillRect/>
          </a:stretch>
        </p:blipFill>
        <p:spPr bwMode="auto">
          <a:xfrm>
            <a:off x="6888088" y="2348880"/>
            <a:ext cx="3779912" cy="2232248"/>
          </a:xfrm>
          <a:prstGeom prst="rect">
            <a:avLst/>
          </a:prstGeom>
          <a:noFill/>
        </p:spPr>
      </p:pic>
      <p:pic>
        <p:nvPicPr>
          <p:cNvPr id="5" name="Picture 2" descr="C:\Users\acer\Desktop\Axonometric_projections.png"/>
          <p:cNvPicPr>
            <a:picLocks noChangeAspect="1" noChangeArrowheads="1"/>
          </p:cNvPicPr>
          <p:nvPr/>
        </p:nvPicPr>
        <p:blipFill>
          <a:blip r:embed="rId2"/>
          <a:srcRect t="66121"/>
          <a:stretch>
            <a:fillRect/>
          </a:stretch>
        </p:blipFill>
        <p:spPr bwMode="auto">
          <a:xfrm>
            <a:off x="6888088" y="0"/>
            <a:ext cx="377991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/>
          <p:nvPr/>
        </p:nvSpPr>
        <p:spPr>
          <a:xfrm>
            <a:off x="1676400" y="61912"/>
            <a:ext cx="8763000" cy="4591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400" b="1" i="1" dirty="0">
                <a:solidFill>
                  <a:srgbClr val="FF0000"/>
                </a:solidFill>
              </a:rPr>
              <a:t>Аксонометрическая проекция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1) </a:t>
            </a:r>
            <a:r>
              <a:rPr lang="ru-RU" sz="2200" b="1" i="1" dirty="0">
                <a:solidFill>
                  <a:schemeClr val="accent1"/>
                </a:solidFill>
              </a:rPr>
              <a:t>прямоугольная проекция </a:t>
            </a:r>
            <a:r>
              <a:rPr lang="ru-RU" sz="2200" i="1" dirty="0">
                <a:solidFill>
                  <a:schemeClr val="tx1"/>
                </a:solidFill>
              </a:rPr>
              <a:t>(направление проецирования перпендикулярно к плоскости проекции):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- прямоугольная изометрическая проекция;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- прямоугольная </a:t>
            </a:r>
            <a:r>
              <a:rPr lang="ru-RU" sz="2200" i="1" dirty="0" err="1">
                <a:solidFill>
                  <a:schemeClr val="tx1"/>
                </a:solidFill>
              </a:rPr>
              <a:t>диметрическая</a:t>
            </a:r>
            <a:r>
              <a:rPr lang="ru-RU" sz="2200" i="1" dirty="0">
                <a:solidFill>
                  <a:schemeClr val="tx1"/>
                </a:solidFill>
              </a:rPr>
              <a:t> проекция;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2) </a:t>
            </a:r>
            <a:r>
              <a:rPr lang="ru-RU" sz="2200" b="1" i="1" dirty="0">
                <a:solidFill>
                  <a:schemeClr val="accent1"/>
                </a:solidFill>
              </a:rPr>
              <a:t>косоугольная проекция </a:t>
            </a:r>
            <a:r>
              <a:rPr lang="ru-RU" sz="2200" i="1" dirty="0">
                <a:solidFill>
                  <a:schemeClr val="tx1"/>
                </a:solidFill>
              </a:rPr>
              <a:t>(направление проецирования не перпендикулярно к плоскости проекции):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- фронтальная изометрическая проекция;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- фронтальная </a:t>
            </a:r>
            <a:r>
              <a:rPr lang="ru-RU" sz="2200" i="1" dirty="0" err="1">
                <a:solidFill>
                  <a:schemeClr val="tx1"/>
                </a:solidFill>
              </a:rPr>
              <a:t>диметрическая</a:t>
            </a:r>
            <a:r>
              <a:rPr lang="ru-RU" sz="2200" i="1" dirty="0">
                <a:solidFill>
                  <a:schemeClr val="tx1"/>
                </a:solidFill>
              </a:rPr>
              <a:t> проекция;</a:t>
            </a:r>
          </a:p>
          <a:p>
            <a:pPr indent="457200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tx1"/>
                </a:solidFill>
              </a:rPr>
              <a:t> - горизонтальная изометрическая проекция</a:t>
            </a:r>
            <a:endParaRPr lang="en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1676400" y="61912"/>
            <a:ext cx="5571728" cy="38711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Проецируя куб вместе с осями координат на плоскость P параллельными лучами, направленными к ней под углом, меньшим 90º, получают </a:t>
            </a:r>
            <a:r>
              <a:rPr lang="en" sz="2200" b="1" i="1" dirty="0">
                <a:solidFill>
                  <a:srgbClr val="FF3300"/>
                </a:solidFill>
              </a:rPr>
              <a:t>косоугольную фронтальную диметрическую проекцию</a:t>
            </a:r>
            <a:r>
              <a:rPr lang="en" sz="2200" i="1" dirty="0">
                <a:solidFill>
                  <a:schemeClr val="dk1"/>
                </a:solidFill>
              </a:rPr>
              <a:t> или </a:t>
            </a:r>
            <a:r>
              <a:rPr lang="en" sz="2200" b="1" i="1" dirty="0">
                <a:solidFill>
                  <a:srgbClr val="FF3300"/>
                </a:solidFill>
              </a:rPr>
              <a:t>фронтальную диметрическую проекцию</a:t>
            </a:r>
            <a:r>
              <a:rPr lang="en" sz="2200" i="1" dirty="0">
                <a:solidFill>
                  <a:schemeClr val="dk1"/>
                </a:solidFill>
              </a:rPr>
              <a:t>.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706" y="336850"/>
            <a:ext cx="3407295" cy="652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676401" y="404664"/>
            <a:ext cx="5427712" cy="33843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Если грани куба наклонить к плоскости P под равными углами и спроецировать куб вместе с осями координат на плоскость перпендикулярными к ней лучами, то получим </a:t>
            </a:r>
            <a:r>
              <a:rPr lang="en" sz="2200" b="1" i="1" dirty="0">
                <a:solidFill>
                  <a:srgbClr val="FF3300"/>
                </a:solidFill>
              </a:rPr>
              <a:t>прямоугольную изометрическую проекцию</a:t>
            </a:r>
            <a:r>
              <a:rPr lang="en" sz="2200" i="1" dirty="0">
                <a:solidFill>
                  <a:schemeClr val="dk1"/>
                </a:solidFill>
              </a:rPr>
              <a:t> или </a:t>
            </a:r>
            <a:r>
              <a:rPr lang="en" sz="2200" b="1" i="1" dirty="0">
                <a:solidFill>
                  <a:srgbClr val="FF3300"/>
                </a:solidFill>
              </a:rPr>
              <a:t>изометрическую проекцию</a:t>
            </a:r>
            <a:r>
              <a:rPr lang="en" sz="2200" i="1" dirty="0">
                <a:solidFill>
                  <a:schemeClr val="dk1"/>
                </a:solidFill>
              </a:rPr>
              <a:t>. 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874" y="332656"/>
            <a:ext cx="3619127" cy="614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5"/>
          <p:cNvSpPr txBox="1"/>
          <p:nvPr/>
        </p:nvSpPr>
        <p:spPr>
          <a:xfrm>
            <a:off x="1676400" y="104776"/>
            <a:ext cx="8915400" cy="1019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49262" algn="just">
              <a:buClr>
                <a:schemeClr val="dk1"/>
              </a:buClr>
              <a:buSzPct val="25000"/>
            </a:pPr>
            <a:r>
              <a:rPr lang="ru-RU" sz="2200" i="1" dirty="0">
                <a:solidFill>
                  <a:schemeClr val="dk1"/>
                </a:solidFill>
              </a:rPr>
              <a:t>Можно получить множество аксонометрических проекций, по разному располагая предмет перед плоскостью и выбирая при этом различное направление проецирующих лучей.</a:t>
            </a:r>
            <a:endParaRPr lang="en" sz="2200" i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C:\Users\acer\Desktop\116.png"/>
          <p:cNvPicPr>
            <a:picLocks noChangeAspect="1" noChangeArrowheads="1"/>
          </p:cNvPicPr>
          <p:nvPr/>
        </p:nvPicPr>
        <p:blipFill>
          <a:blip r:embed="rId2"/>
          <a:srcRect l="5513" r="8590"/>
          <a:stretch>
            <a:fillRect/>
          </a:stretch>
        </p:blipFill>
        <p:spPr bwMode="auto">
          <a:xfrm>
            <a:off x="1524000" y="1124745"/>
            <a:ext cx="5040560" cy="5544615"/>
          </a:xfrm>
          <a:prstGeom prst="rect">
            <a:avLst/>
          </a:prstGeom>
          <a:noFill/>
        </p:spPr>
      </p:pic>
      <p:pic>
        <p:nvPicPr>
          <p:cNvPr id="1027" name="Picture 3" descr="C:\Users\acer\Desktop\1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112" y="1196753"/>
            <a:ext cx="2952328" cy="2686721"/>
          </a:xfrm>
          <a:prstGeom prst="rect">
            <a:avLst/>
          </a:prstGeom>
          <a:noFill/>
        </p:spPr>
      </p:pic>
      <p:sp>
        <p:nvSpPr>
          <p:cNvPr id="5" name="Shape 65"/>
          <p:cNvSpPr txBox="1"/>
          <p:nvPr/>
        </p:nvSpPr>
        <p:spPr>
          <a:xfrm>
            <a:off x="6816080" y="3645024"/>
            <a:ext cx="3928120" cy="29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49262" algn="just">
              <a:buClr>
                <a:schemeClr val="dk1"/>
              </a:buClr>
              <a:buSzPct val="25000"/>
            </a:pPr>
            <a:endParaRPr lang="en" sz="2200" i="1" dirty="0">
              <a:solidFill>
                <a:schemeClr val="dk1"/>
              </a:solidFill>
            </a:endParaRPr>
          </a:p>
        </p:txBody>
      </p:sp>
      <p:sp>
        <p:nvSpPr>
          <p:cNvPr id="6" name="Shape 65"/>
          <p:cNvSpPr txBox="1"/>
          <p:nvPr/>
        </p:nvSpPr>
        <p:spPr>
          <a:xfrm>
            <a:off x="6816080" y="3789040"/>
            <a:ext cx="3928120" cy="3068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indent="449262" algn="just">
              <a:buClr>
                <a:schemeClr val="dk1"/>
              </a:buClr>
              <a:buSzPct val="25000"/>
            </a:pPr>
            <a:endParaRPr lang="en" sz="2200" i="1" dirty="0">
              <a:solidFill>
                <a:schemeClr val="dk1"/>
              </a:solidFill>
            </a:endParaRPr>
          </a:p>
        </p:txBody>
      </p:sp>
      <p:sp>
        <p:nvSpPr>
          <p:cNvPr id="7" name="Shape 65"/>
          <p:cNvSpPr txBox="1"/>
          <p:nvPr/>
        </p:nvSpPr>
        <p:spPr>
          <a:xfrm>
            <a:off x="6456040" y="4005064"/>
            <a:ext cx="4211960" cy="285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Аксонометрические проекции: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а—прямоугольная изометрическая;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б— прямоугольная </a:t>
            </a:r>
            <a:r>
              <a:rPr lang="ru-RU" sz="1800" i="1" dirty="0" err="1">
                <a:solidFill>
                  <a:schemeClr val="dk1"/>
                </a:solidFill>
              </a:rPr>
              <a:t>диметрическая</a:t>
            </a:r>
            <a:r>
              <a:rPr lang="ru-RU" sz="1800" i="1" dirty="0">
                <a:solidFill>
                  <a:schemeClr val="dk1"/>
                </a:solidFill>
              </a:rPr>
              <a:t>;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в—косоугольная фронтальная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      изометрическая;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г—косоугольная фронтальная               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      </a:t>
            </a:r>
            <a:r>
              <a:rPr lang="ru-RU" sz="1800" i="1" dirty="0" err="1">
                <a:solidFill>
                  <a:schemeClr val="dk1"/>
                </a:solidFill>
              </a:rPr>
              <a:t>диметрическая</a:t>
            </a:r>
            <a:r>
              <a:rPr lang="ru-RU" sz="1800" i="1" dirty="0">
                <a:solidFill>
                  <a:schemeClr val="dk1"/>
                </a:solidFill>
              </a:rPr>
              <a:t>;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 err="1">
                <a:solidFill>
                  <a:schemeClr val="dk1"/>
                </a:solidFill>
              </a:rPr>
              <a:t>д</a:t>
            </a:r>
            <a:r>
              <a:rPr lang="ru-RU" sz="1800" i="1" dirty="0">
                <a:solidFill>
                  <a:schemeClr val="dk1"/>
                </a:solidFill>
              </a:rPr>
              <a:t>—косоугольная горизонтальная 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ru-RU" sz="1800" i="1" dirty="0">
                <a:solidFill>
                  <a:schemeClr val="dk1"/>
                </a:solidFill>
              </a:rPr>
              <a:t>       изометрическая</a:t>
            </a:r>
            <a:endParaRPr lang="en" sz="18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1676400" y="104776"/>
            <a:ext cx="8915400" cy="3324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endParaRPr lang="ru-RU" sz="2200" i="1" dirty="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Фронтальная диметрическая и изометрическая проекции являются </a:t>
            </a:r>
            <a:r>
              <a:rPr lang="en" sz="2200" b="1" i="1" dirty="0">
                <a:solidFill>
                  <a:srgbClr val="FF3300"/>
                </a:solidFill>
              </a:rPr>
              <a:t>аксонометрическими проекциями</a:t>
            </a:r>
            <a:r>
              <a:rPr lang="en" sz="2200" i="1" dirty="0">
                <a:solidFill>
                  <a:schemeClr val="dk1"/>
                </a:solidFill>
              </a:rPr>
              <a:t>. </a:t>
            </a:r>
          </a:p>
          <a:p>
            <a:endParaRPr sz="1800" dirty="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Слово «</a:t>
            </a:r>
            <a:r>
              <a:rPr lang="en" sz="2200" i="1" dirty="0">
                <a:solidFill>
                  <a:schemeClr val="accent2"/>
                </a:solidFill>
              </a:rPr>
              <a:t>аксонометрия</a:t>
            </a:r>
            <a:r>
              <a:rPr lang="en" sz="2200" i="1" dirty="0">
                <a:solidFill>
                  <a:schemeClr val="dk1"/>
                </a:solidFill>
              </a:rPr>
              <a:t>» означает «измерение по осям». </a:t>
            </a:r>
          </a:p>
          <a:p>
            <a:endParaRPr sz="1800" dirty="0">
              <a:solidFill>
                <a:schemeClr val="dk1"/>
              </a:solidFill>
            </a:endParaRPr>
          </a:p>
          <a:p>
            <a:pPr marL="449262" indent="-449262" algn="just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</a:rPr>
              <a:t>Оси x, y и z на плоскости аксонометрических проекций называют аксонометрическими. Когда строят такие проекции, размеры откладывают вдоль осей x, y и z.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1248</Words>
  <Application>Microsoft Office PowerPoint</Application>
  <PresentationFormat>Широкоэкранный</PresentationFormat>
  <Paragraphs>107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 3</vt:lpstr>
      <vt:lpstr>Легкий дым</vt:lpstr>
      <vt:lpstr>1_Легкий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VALE123</cp:lastModifiedBy>
  <cp:revision>74</cp:revision>
  <dcterms:modified xsi:type="dcterms:W3CDTF">2023-07-30T09:38:02Z</dcterms:modified>
</cp:coreProperties>
</file>